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8" r:id="rId4"/>
    <p:sldId id="259" r:id="rId5"/>
    <p:sldId id="260" r:id="rId6"/>
    <p:sldId id="261" r:id="rId7"/>
    <p:sldId id="262" r:id="rId8"/>
    <p:sldId id="263" r:id="rId9"/>
    <p:sldId id="269" r:id="rId10"/>
    <p:sldId id="264" r:id="rId11"/>
    <p:sldId id="265" r:id="rId12"/>
    <p:sldId id="266" r:id="rId13"/>
    <p:sldId id="270" r:id="rId14"/>
    <p:sldId id="268" r:id="rId15"/>
    <p:sldId id="267"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2" d="100"/>
          <a:sy n="82" d="100"/>
        </p:scale>
        <p:origin x="1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CE3D8C6-0975-4C48-83B1-2F832EBE07BA}" type="datetimeFigureOut">
              <a:rPr lang="en-GB" smtClean="0"/>
              <a:t>14/12/2022</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BC502F7-DA9D-4CA5-A59D-E5132F4EB74A}"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33541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E3D8C6-0975-4C48-83B1-2F832EBE07BA}" type="datetimeFigureOut">
              <a:rPr lang="en-GB" smtClean="0"/>
              <a:t>14/12/2022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323637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E3D8C6-0975-4C48-83B1-2F832EBE07BA}" type="datetimeFigureOut">
              <a:rPr lang="en-GB" smtClean="0"/>
              <a:t>14/12/2022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3776076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E3D8C6-0975-4C48-83B1-2F832EBE07BA}" type="datetimeFigureOut">
              <a:rPr lang="en-GB" smtClean="0"/>
              <a:t>14/12/2022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367743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E3D8C6-0975-4C48-83B1-2F832EBE07BA}" type="datetimeFigureOut">
              <a:rPr lang="en-GB" smtClean="0"/>
              <a:t>14/12/2022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502F7-DA9D-4CA5-A59D-E5132F4EB74A}"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9502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E3D8C6-0975-4C48-83B1-2F832EBE07BA}" type="datetimeFigureOut">
              <a:rPr lang="en-GB" smtClean="0"/>
              <a:t>14/12/2022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2255408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E3D8C6-0975-4C48-83B1-2F832EBE07BA}" type="datetimeFigureOut">
              <a:rPr lang="en-GB" smtClean="0"/>
              <a:t>14/12/2022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8461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E3D8C6-0975-4C48-83B1-2F832EBE07BA}" type="datetimeFigureOut">
              <a:rPr lang="en-GB" smtClean="0"/>
              <a:t>14/12/2022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144771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E3D8C6-0975-4C48-83B1-2F832EBE07BA}" type="datetimeFigureOut">
              <a:rPr lang="en-GB" smtClean="0"/>
              <a:t>14/12/2022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2063728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E3D8C6-0975-4C48-83B1-2F832EBE07BA}" type="datetimeFigureOut">
              <a:rPr lang="en-GB" smtClean="0"/>
              <a:t>14/12/2022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236594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E3D8C6-0975-4C48-83B1-2F832EBE07BA}" type="datetimeFigureOut">
              <a:rPr lang="en-GB" smtClean="0"/>
              <a:t>14/12/2022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502F7-DA9D-4CA5-A59D-E5132F4EB74A}" type="slidenum">
              <a:rPr lang="en-GB" smtClean="0"/>
              <a:t>‹#›</a:t>
            </a:fld>
            <a:endParaRPr lang="en-GB"/>
          </a:p>
        </p:txBody>
      </p:sp>
    </p:spTree>
    <p:extLst>
      <p:ext uri="{BB962C8B-B14F-4D97-AF65-F5344CB8AC3E}">
        <p14:creationId xmlns:p14="http://schemas.microsoft.com/office/powerpoint/2010/main" val="178199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CE3D8C6-0975-4C48-83B1-2F832EBE07BA}" type="datetimeFigureOut">
              <a:rPr lang="en-GB" smtClean="0"/>
              <a:t>14/12/2022</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BC502F7-DA9D-4CA5-A59D-E5132F4EB74A}" type="slidenum">
              <a:rPr lang="en-GB" smtClean="0"/>
              <a:t>‹#›</a:t>
            </a:fld>
            <a:endParaRPr lang="en-GB"/>
          </a:p>
        </p:txBody>
      </p:sp>
    </p:spTree>
    <p:extLst>
      <p:ext uri="{BB962C8B-B14F-4D97-AF65-F5344CB8AC3E}">
        <p14:creationId xmlns:p14="http://schemas.microsoft.com/office/powerpoint/2010/main" val="2656145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microsoft.com/office/2007/relationships/hdphoto" Target="../media/hdphoto7.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9.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07/relationships/hdphoto" Target="../media/hdphoto2.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8A2BF2-6D9E-C9BE-98D1-B0C7460BB36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66530" y="0"/>
            <a:ext cx="11725470" cy="6858000"/>
          </a:xfrm>
          <a:prstGeom prst="rect">
            <a:avLst/>
          </a:prstGeom>
        </p:spPr>
      </p:pic>
      <p:sp>
        <p:nvSpPr>
          <p:cNvPr id="7" name="Title 1">
            <a:extLst>
              <a:ext uri="{FF2B5EF4-FFF2-40B4-BE49-F238E27FC236}">
                <a16:creationId xmlns:a16="http://schemas.microsoft.com/office/drawing/2014/main" id="{2C49EC8C-3A13-B973-1883-B709F4BC43F6}"/>
              </a:ext>
            </a:extLst>
          </p:cNvPr>
          <p:cNvSpPr txBox="1">
            <a:spLocks/>
          </p:cNvSpPr>
          <p:nvPr/>
        </p:nvSpPr>
        <p:spPr>
          <a:xfrm>
            <a:off x="628260" y="3756091"/>
            <a:ext cx="10073951" cy="238760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r>
              <a:rPr lang="en-US" sz="5400" dirty="0"/>
              <a:t>ATTENDENCE MARKING SYSTEM</a:t>
            </a:r>
            <a:br>
              <a:rPr lang="en-US" sz="5400" dirty="0"/>
            </a:br>
            <a:r>
              <a:rPr lang="en-US" sz="3300" dirty="0"/>
              <a:t>With Automatic Hand Sanitizer Dispenser</a:t>
            </a:r>
            <a:endParaRPr lang="en-US" sz="5400" dirty="0"/>
          </a:p>
        </p:txBody>
      </p:sp>
    </p:spTree>
    <p:extLst>
      <p:ext uri="{BB962C8B-B14F-4D97-AF65-F5344CB8AC3E}">
        <p14:creationId xmlns:p14="http://schemas.microsoft.com/office/powerpoint/2010/main" val="141607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F8BF-6283-D314-1CF9-4007DB7BE9DF}"/>
              </a:ext>
            </a:extLst>
          </p:cNvPr>
          <p:cNvSpPr>
            <a:spLocks noGrp="1"/>
          </p:cNvSpPr>
          <p:nvPr>
            <p:ph type="title"/>
          </p:nvPr>
        </p:nvSpPr>
        <p:spPr>
          <a:xfrm>
            <a:off x="1081915" y="141826"/>
            <a:ext cx="10028169" cy="1325562"/>
          </a:xfrm>
        </p:spPr>
        <p:txBody>
          <a:bodyPr>
            <a:normAutofit fontScale="90000"/>
          </a:bodyPr>
          <a:lstStyle/>
          <a:p>
            <a:r>
              <a:rPr lang="en-US" sz="4800" dirty="0"/>
              <a:t>What Is an RFID or How does it work?</a:t>
            </a:r>
            <a:endParaRPr lang="en-GB" sz="4800" dirty="0"/>
          </a:p>
        </p:txBody>
      </p:sp>
      <p:sp>
        <p:nvSpPr>
          <p:cNvPr id="3" name="Content Placeholder 2">
            <a:extLst>
              <a:ext uri="{FF2B5EF4-FFF2-40B4-BE49-F238E27FC236}">
                <a16:creationId xmlns:a16="http://schemas.microsoft.com/office/drawing/2014/main" id="{2B68CE91-C114-A9CE-DD89-24E30CD5AA23}"/>
              </a:ext>
            </a:extLst>
          </p:cNvPr>
          <p:cNvSpPr>
            <a:spLocks noGrp="1"/>
          </p:cNvSpPr>
          <p:nvPr>
            <p:ph idx="1"/>
          </p:nvPr>
        </p:nvSpPr>
        <p:spPr/>
        <p:txBody>
          <a:bodyPr>
            <a:normAutofit/>
          </a:bodyPr>
          <a:lstStyle/>
          <a:p>
            <a:r>
              <a:rPr lang="en-GB" sz="2400" dirty="0"/>
              <a:t>ESP8266 RFID reader using the MFRC522 module, and program the ESP8266 to provide access when the right card is detected</a:t>
            </a:r>
          </a:p>
          <a:p>
            <a:r>
              <a:rPr lang="en-GB" sz="2400" dirty="0"/>
              <a:t>It will read the serial number on the Student Card and display </a:t>
            </a:r>
            <a:r>
              <a:rPr lang="en-GB" sz="2400" dirty="0" err="1"/>
              <a:t>itin</a:t>
            </a:r>
            <a:r>
              <a:rPr lang="en-GB" sz="2400" dirty="0"/>
              <a:t> the serial monitor</a:t>
            </a:r>
          </a:p>
        </p:txBody>
      </p:sp>
      <p:pic>
        <p:nvPicPr>
          <p:cNvPr id="5" name="Picture 4">
            <a:extLst>
              <a:ext uri="{FF2B5EF4-FFF2-40B4-BE49-F238E27FC236}">
                <a16:creationId xmlns:a16="http://schemas.microsoft.com/office/drawing/2014/main" id="{9D7B7495-38F4-8969-7FE3-951E8F97022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3052" t="13024" r="9320" b="8146"/>
          <a:stretch/>
        </p:blipFill>
        <p:spPr>
          <a:xfrm>
            <a:off x="8173616" y="3730188"/>
            <a:ext cx="2639072" cy="2679943"/>
          </a:xfrm>
          <a:prstGeom prst="rect">
            <a:avLst/>
          </a:prstGeom>
        </p:spPr>
      </p:pic>
      <p:pic>
        <p:nvPicPr>
          <p:cNvPr id="3076" name="Picture 4" descr="Amazon.com: HiLetgo 1PC ESP8266 NodeMCU CP2102 ESP-12E Development Board  Open Source Serial Module Works Great for Arduino IDE/Micropython (Small) :  Electronics">
            <a:extLst>
              <a:ext uri="{FF2B5EF4-FFF2-40B4-BE49-F238E27FC236}">
                <a16:creationId xmlns:a16="http://schemas.microsoft.com/office/drawing/2014/main" id="{2CF85896-91E7-F105-4A0E-BDA0BD0A97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436638" y="3860759"/>
            <a:ext cx="2639072" cy="254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1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8C8A-A8AC-064C-E972-A5A22FE3ED4C}"/>
              </a:ext>
            </a:extLst>
          </p:cNvPr>
          <p:cNvSpPr>
            <a:spLocks noGrp="1"/>
          </p:cNvSpPr>
          <p:nvPr>
            <p:ph type="title"/>
          </p:nvPr>
        </p:nvSpPr>
        <p:spPr/>
        <p:txBody>
          <a:bodyPr/>
          <a:lstStyle/>
          <a:p>
            <a:r>
              <a:rPr lang="en-US" dirty="0"/>
              <a:t>What’s RFID?</a:t>
            </a:r>
            <a:endParaRPr lang="en-GB" dirty="0"/>
          </a:p>
        </p:txBody>
      </p:sp>
      <p:sp>
        <p:nvSpPr>
          <p:cNvPr id="3" name="Content Placeholder 2">
            <a:extLst>
              <a:ext uri="{FF2B5EF4-FFF2-40B4-BE49-F238E27FC236}">
                <a16:creationId xmlns:a16="http://schemas.microsoft.com/office/drawing/2014/main" id="{AF14015D-DED4-D3A3-FA11-7A8EC369E857}"/>
              </a:ext>
            </a:extLst>
          </p:cNvPr>
          <p:cNvSpPr>
            <a:spLocks noGrp="1"/>
          </p:cNvSpPr>
          <p:nvPr>
            <p:ph idx="1"/>
          </p:nvPr>
        </p:nvSpPr>
        <p:spPr/>
        <p:txBody>
          <a:bodyPr>
            <a:normAutofit/>
          </a:bodyPr>
          <a:lstStyle/>
          <a:p>
            <a:r>
              <a:rPr lang="en-GB" sz="2400" dirty="0"/>
              <a:t>Radio-Frequency Identification (RFID) is the use of radio waves to read and capture information stored on a tag attached to an object</a:t>
            </a:r>
          </a:p>
          <a:p>
            <a:r>
              <a:rPr lang="en-GB" sz="2400" dirty="0"/>
              <a:t>A tag can be read from up to several feet away and does not need to be within direct line-of-sight of the reader to be tracked</a:t>
            </a:r>
          </a:p>
        </p:txBody>
      </p:sp>
      <p:pic>
        <p:nvPicPr>
          <p:cNvPr id="4" name="Picture 3">
            <a:extLst>
              <a:ext uri="{FF2B5EF4-FFF2-40B4-BE49-F238E27FC236}">
                <a16:creationId xmlns:a16="http://schemas.microsoft.com/office/drawing/2014/main" id="{3BC6AC2C-CE82-9FE6-C290-0224AB06BF4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3052" t="13024" r="9320" b="8146"/>
          <a:stretch/>
        </p:blipFill>
        <p:spPr>
          <a:xfrm>
            <a:off x="7987004" y="4084750"/>
            <a:ext cx="2639072" cy="2679943"/>
          </a:xfrm>
          <a:prstGeom prst="rect">
            <a:avLst/>
          </a:prstGeom>
        </p:spPr>
      </p:pic>
      <p:pic>
        <p:nvPicPr>
          <p:cNvPr id="4098" name="Picture 2" descr="RFID Card 125kHz - Senith Electronics">
            <a:extLst>
              <a:ext uri="{FF2B5EF4-FFF2-40B4-BE49-F238E27FC236}">
                <a16:creationId xmlns:a16="http://schemas.microsoft.com/office/drawing/2014/main" id="{E117A377-CF90-D50B-E973-ADC25A73046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406938" y="3831538"/>
            <a:ext cx="3525707" cy="26408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FiD tag 13.56MHz, ISO14443-A standard">
            <a:extLst>
              <a:ext uri="{FF2B5EF4-FFF2-40B4-BE49-F238E27FC236}">
                <a16:creationId xmlns:a16="http://schemas.microsoft.com/office/drawing/2014/main" id="{2A9FABDA-09EA-E1CD-8978-E3A1DA1192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426" t="30749" r="19297" b="25714"/>
          <a:stretch/>
        </p:blipFill>
        <p:spPr bwMode="auto">
          <a:xfrm>
            <a:off x="6692009" y="4277479"/>
            <a:ext cx="1535631" cy="114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70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par>
                                <p:cTn id="22" presetID="10" presetClass="entr" presetSubtype="0" fill="hold" nodeType="with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08B3-EF77-3FEF-DC8A-5F31CF6C2646}"/>
              </a:ext>
            </a:extLst>
          </p:cNvPr>
          <p:cNvSpPr>
            <a:spLocks noGrp="1"/>
          </p:cNvSpPr>
          <p:nvPr>
            <p:ph type="title"/>
          </p:nvPr>
        </p:nvSpPr>
        <p:spPr>
          <a:xfrm>
            <a:off x="487990" y="169817"/>
            <a:ext cx="10537994" cy="1325562"/>
          </a:xfrm>
        </p:spPr>
        <p:txBody>
          <a:bodyPr>
            <a:normAutofit/>
          </a:bodyPr>
          <a:lstStyle/>
          <a:p>
            <a:pPr algn="ctr"/>
            <a:r>
              <a:rPr lang="en-US" sz="3200" dirty="0"/>
              <a:t>PROOF OF CONCEPT – SKETCH OFATTENDENCE MARKING SYSTEM</a:t>
            </a:r>
            <a:endParaRPr lang="en-GB" sz="3200" dirty="0"/>
          </a:p>
        </p:txBody>
      </p:sp>
      <p:pic>
        <p:nvPicPr>
          <p:cNvPr id="5" name="Content Placeholder 4">
            <a:extLst>
              <a:ext uri="{FF2B5EF4-FFF2-40B4-BE49-F238E27FC236}">
                <a16:creationId xmlns:a16="http://schemas.microsoft.com/office/drawing/2014/main" id="{62E09763-7FAA-281A-A3EC-FB1C3CFE84A6}"/>
              </a:ext>
            </a:extLst>
          </p:cNvPr>
          <p:cNvPicPr>
            <a:picLocks noGrp="1" noChangeAspect="1"/>
          </p:cNvPicPr>
          <p:nvPr>
            <p:ph idx="1"/>
          </p:nvPr>
        </p:nvPicPr>
        <p:blipFill rotWithShape="1">
          <a:blip r:embed="rId2"/>
          <a:srcRect l="6520" t="4288" r="4224" b="6507"/>
          <a:stretch/>
        </p:blipFill>
        <p:spPr>
          <a:xfrm>
            <a:off x="2192693" y="1708900"/>
            <a:ext cx="7128589" cy="4580089"/>
          </a:xfrm>
        </p:spPr>
      </p:pic>
    </p:spTree>
    <p:extLst>
      <p:ext uri="{BB962C8B-B14F-4D97-AF65-F5344CB8AC3E}">
        <p14:creationId xmlns:p14="http://schemas.microsoft.com/office/powerpoint/2010/main" val="138763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and free sanitizer. Wall mounted soap automatic dispenser. Automated  contactless restroom equipment with sensors. Touch less hand sanitizer in  blue color. Soap dispenser. Vector 2686656 Vector Art at Vecteezy">
            <a:extLst>
              <a:ext uri="{FF2B5EF4-FFF2-40B4-BE49-F238E27FC236}">
                <a16:creationId xmlns:a16="http://schemas.microsoft.com/office/drawing/2014/main" id="{37C77634-A2C5-F34F-E16C-F005B0D7E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847" y="671804"/>
            <a:ext cx="4284306" cy="42843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8BDA88-E6BB-191A-98C2-323D09184F15}"/>
              </a:ext>
            </a:extLst>
          </p:cNvPr>
          <p:cNvSpPr txBox="1"/>
          <p:nvPr/>
        </p:nvSpPr>
        <p:spPr>
          <a:xfrm>
            <a:off x="793102" y="5173824"/>
            <a:ext cx="10047514" cy="769441"/>
          </a:xfrm>
          <a:prstGeom prst="rect">
            <a:avLst/>
          </a:prstGeom>
          <a:noFill/>
        </p:spPr>
        <p:txBody>
          <a:bodyPr wrap="square">
            <a:spAutoFit/>
          </a:bodyPr>
          <a:lstStyle/>
          <a:p>
            <a:r>
              <a:rPr lang="en-US" sz="4400" dirty="0"/>
              <a:t>Automatic Hand Sanitizer Dispenser</a:t>
            </a:r>
            <a:endParaRPr lang="en-GB" sz="4400" dirty="0"/>
          </a:p>
        </p:txBody>
      </p:sp>
    </p:spTree>
    <p:extLst>
      <p:ext uri="{BB962C8B-B14F-4D97-AF65-F5344CB8AC3E}">
        <p14:creationId xmlns:p14="http://schemas.microsoft.com/office/powerpoint/2010/main" val="27197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F6B-AA36-CEA9-DFCA-4B15776F3A2C}"/>
              </a:ext>
            </a:extLst>
          </p:cNvPr>
          <p:cNvSpPr>
            <a:spLocks noGrp="1"/>
          </p:cNvSpPr>
          <p:nvPr>
            <p:ph type="title"/>
          </p:nvPr>
        </p:nvSpPr>
        <p:spPr>
          <a:xfrm>
            <a:off x="1112582" y="677863"/>
            <a:ext cx="9692640" cy="590310"/>
          </a:xfrm>
        </p:spPr>
        <p:txBody>
          <a:bodyPr>
            <a:normAutofit/>
          </a:bodyPr>
          <a:lstStyle/>
          <a:p>
            <a:r>
              <a:rPr lang="en-US" sz="3600" dirty="0"/>
              <a:t>What Is</a:t>
            </a:r>
            <a:r>
              <a:rPr lang="en-GB" sz="3600" dirty="0"/>
              <a:t> is an IR sensor module</a:t>
            </a:r>
          </a:p>
        </p:txBody>
      </p:sp>
      <p:sp>
        <p:nvSpPr>
          <p:cNvPr id="3" name="Content Placeholder 2">
            <a:extLst>
              <a:ext uri="{FF2B5EF4-FFF2-40B4-BE49-F238E27FC236}">
                <a16:creationId xmlns:a16="http://schemas.microsoft.com/office/drawing/2014/main" id="{66B7D85F-DA29-57C3-40E3-7FA8074FFE41}"/>
              </a:ext>
            </a:extLst>
          </p:cNvPr>
          <p:cNvSpPr>
            <a:spLocks noGrp="1"/>
          </p:cNvSpPr>
          <p:nvPr>
            <p:ph idx="1"/>
          </p:nvPr>
        </p:nvSpPr>
        <p:spPr>
          <a:xfrm>
            <a:off x="1224549" y="1268174"/>
            <a:ext cx="8595360" cy="793892"/>
          </a:xfrm>
        </p:spPr>
        <p:txBody>
          <a:bodyPr>
            <a:normAutofit/>
          </a:bodyPr>
          <a:lstStyle/>
          <a:p>
            <a:r>
              <a:rPr lang="en-GB" sz="2400" dirty="0"/>
              <a:t>An electronic device that measures and detects infrared radiation in its surrounding environment.</a:t>
            </a:r>
          </a:p>
        </p:txBody>
      </p:sp>
      <p:sp>
        <p:nvSpPr>
          <p:cNvPr id="4" name="Title 1">
            <a:extLst>
              <a:ext uri="{FF2B5EF4-FFF2-40B4-BE49-F238E27FC236}">
                <a16:creationId xmlns:a16="http://schemas.microsoft.com/office/drawing/2014/main" id="{3CDCB221-6790-226C-4F38-89153609649E}"/>
              </a:ext>
            </a:extLst>
          </p:cNvPr>
          <p:cNvSpPr txBox="1">
            <a:spLocks/>
          </p:cNvSpPr>
          <p:nvPr/>
        </p:nvSpPr>
        <p:spPr>
          <a:xfrm>
            <a:off x="1112582" y="2239348"/>
            <a:ext cx="9692640" cy="58391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600" dirty="0"/>
              <a:t>What Is</a:t>
            </a:r>
            <a:r>
              <a:rPr lang="en-GB" sz="3600" dirty="0"/>
              <a:t> is an TIP32C</a:t>
            </a:r>
          </a:p>
        </p:txBody>
      </p:sp>
      <p:sp>
        <p:nvSpPr>
          <p:cNvPr id="5" name="Content Placeholder 2">
            <a:extLst>
              <a:ext uri="{FF2B5EF4-FFF2-40B4-BE49-F238E27FC236}">
                <a16:creationId xmlns:a16="http://schemas.microsoft.com/office/drawing/2014/main" id="{A5FF202E-F402-3071-AFBF-02B2FA9511E8}"/>
              </a:ext>
            </a:extLst>
          </p:cNvPr>
          <p:cNvSpPr txBox="1">
            <a:spLocks/>
          </p:cNvSpPr>
          <p:nvPr/>
        </p:nvSpPr>
        <p:spPr>
          <a:xfrm>
            <a:off x="1224549" y="2829659"/>
            <a:ext cx="8595360" cy="1994268"/>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GB" sz="2400" dirty="0"/>
              <a:t>A silicon Epitaxial-base PNP power transistor in </a:t>
            </a:r>
            <a:r>
              <a:rPr lang="en-GB" sz="2400" dirty="0" err="1"/>
              <a:t>Jedec</a:t>
            </a:r>
            <a:r>
              <a:rPr lang="en-GB" sz="2400" dirty="0"/>
              <a:t> TO-220 plastic package. It is </a:t>
            </a:r>
            <a:r>
              <a:rPr lang="en-GB" sz="2400" dirty="0" err="1"/>
              <a:t>intented</a:t>
            </a:r>
            <a:r>
              <a:rPr lang="en-GB" sz="2400" dirty="0"/>
              <a:t> for use in medium power linear and switching applications. </a:t>
            </a:r>
          </a:p>
          <a:p>
            <a:pPr marL="0" indent="0">
              <a:buNone/>
            </a:pPr>
            <a:r>
              <a:rPr lang="en-GB" sz="1600" dirty="0"/>
              <a:t>.</a:t>
            </a:r>
          </a:p>
        </p:txBody>
      </p:sp>
      <p:sp>
        <p:nvSpPr>
          <p:cNvPr id="10" name="Title 1">
            <a:extLst>
              <a:ext uri="{FF2B5EF4-FFF2-40B4-BE49-F238E27FC236}">
                <a16:creationId xmlns:a16="http://schemas.microsoft.com/office/drawing/2014/main" id="{DCF475F5-3540-55AA-BB71-9C0180E2CB3C}"/>
              </a:ext>
            </a:extLst>
          </p:cNvPr>
          <p:cNvSpPr txBox="1">
            <a:spLocks/>
          </p:cNvSpPr>
          <p:nvPr/>
        </p:nvSpPr>
        <p:spPr>
          <a:xfrm>
            <a:off x="1112582" y="4145903"/>
            <a:ext cx="9692640" cy="58391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600" dirty="0"/>
              <a:t>What Is</a:t>
            </a:r>
            <a:r>
              <a:rPr lang="en-GB" sz="3600" dirty="0"/>
              <a:t> is an LM7805</a:t>
            </a:r>
          </a:p>
        </p:txBody>
      </p:sp>
      <p:sp>
        <p:nvSpPr>
          <p:cNvPr id="11" name="Content Placeholder 2">
            <a:extLst>
              <a:ext uri="{FF2B5EF4-FFF2-40B4-BE49-F238E27FC236}">
                <a16:creationId xmlns:a16="http://schemas.microsoft.com/office/drawing/2014/main" id="{DCEFC05F-C934-570D-94BC-5AF061723859}"/>
              </a:ext>
            </a:extLst>
          </p:cNvPr>
          <p:cNvSpPr txBox="1">
            <a:spLocks/>
          </p:cNvSpPr>
          <p:nvPr/>
        </p:nvSpPr>
        <p:spPr>
          <a:xfrm>
            <a:off x="1224549" y="4736214"/>
            <a:ext cx="8595360" cy="1994268"/>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GB" sz="2400" dirty="0"/>
              <a:t>A three terminal linear voltage regulator IC with a fixed output voltage of 5V which is useful in a wide range of applications. </a:t>
            </a:r>
          </a:p>
          <a:p>
            <a:pPr marL="0" indent="0">
              <a:buNone/>
            </a:pPr>
            <a:r>
              <a:rPr lang="en-GB" sz="1600" dirty="0"/>
              <a:t>.</a:t>
            </a:r>
          </a:p>
        </p:txBody>
      </p:sp>
      <p:pic>
        <p:nvPicPr>
          <p:cNvPr id="12" name="Picture 11" descr="3,768 Transistor Isolated Stock Vectors, Images &amp; Vector Art | Shutterstock">
            <a:extLst>
              <a:ext uri="{FF2B5EF4-FFF2-40B4-BE49-F238E27FC236}">
                <a16:creationId xmlns:a16="http://schemas.microsoft.com/office/drawing/2014/main" id="{408F12FF-6A25-9DB4-5058-717618C56DF0}"/>
              </a:ext>
            </a:extLst>
          </p:cNvPr>
          <p:cNvPicPr>
            <a:picLocks noChangeAspect="1"/>
          </p:cNvPicPr>
          <p:nvPr/>
        </p:nvPicPr>
        <p:blipFill rotWithShape="1">
          <a:blip r:embed="rId2">
            <a:extLst>
              <a:ext uri="{28A0092B-C50C-407E-A947-70E740481C1C}">
                <a14:useLocalDpi xmlns:a14="http://schemas.microsoft.com/office/drawing/2010/main" val="0"/>
              </a:ext>
            </a:extLst>
          </a:blip>
          <a:srcRect l="10001" t="9643" r="52691" b="17500"/>
          <a:stretch/>
        </p:blipFill>
        <p:spPr bwMode="auto">
          <a:xfrm>
            <a:off x="9931876" y="2437688"/>
            <a:ext cx="873345" cy="1836032"/>
          </a:xfrm>
          <a:prstGeom prst="rect">
            <a:avLst/>
          </a:prstGeom>
          <a:noFill/>
          <a:ln>
            <a:noFill/>
          </a:ln>
          <a:extLst>
            <a:ext uri="{53640926-AAD7-44D8-BBD7-CCE9431645EC}">
              <a14:shadowObscured xmlns:a14="http://schemas.microsoft.com/office/drawing/2010/main"/>
            </a:ext>
          </a:extLst>
        </p:spPr>
      </p:pic>
      <p:pic>
        <p:nvPicPr>
          <p:cNvPr id="13" name="Picture 12" descr="29 7805 Images, Stock Photos &amp; Vectors | Shutterstock">
            <a:extLst>
              <a:ext uri="{FF2B5EF4-FFF2-40B4-BE49-F238E27FC236}">
                <a16:creationId xmlns:a16="http://schemas.microsoft.com/office/drawing/2014/main" id="{06B9E391-1560-E571-CE53-A72816A88E6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5498" t="11404" r="65129" b="17881"/>
          <a:stretch/>
        </p:blipFill>
        <p:spPr bwMode="auto">
          <a:xfrm>
            <a:off x="10036739" y="4736214"/>
            <a:ext cx="655125" cy="1235378"/>
          </a:xfrm>
          <a:prstGeom prst="rect">
            <a:avLst/>
          </a:prstGeom>
          <a:noFill/>
          <a:ln>
            <a:noFill/>
          </a:ln>
          <a:extLst>
            <a:ext uri="{53640926-AAD7-44D8-BBD7-CCE9431645EC}">
              <a14:shadowObscured xmlns:a14="http://schemas.microsoft.com/office/drawing/2010/main"/>
            </a:ext>
          </a:extLst>
        </p:spPr>
      </p:pic>
      <p:pic>
        <p:nvPicPr>
          <p:cNvPr id="14" name="Picture 13" descr="IR Detector Circuit using 555 Timer IC">
            <a:extLst>
              <a:ext uri="{FF2B5EF4-FFF2-40B4-BE49-F238E27FC236}">
                <a16:creationId xmlns:a16="http://schemas.microsoft.com/office/drawing/2014/main" id="{7DCB7D13-5F45-524B-9DCA-B0BFEE6A6FF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l="63019" t="44919" b="30493"/>
          <a:stretch/>
        </p:blipFill>
        <p:spPr bwMode="auto">
          <a:xfrm>
            <a:off x="9040653" y="478705"/>
            <a:ext cx="1782445" cy="666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875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EA15-7B74-BA35-B244-F16646B3F574}"/>
              </a:ext>
            </a:extLst>
          </p:cNvPr>
          <p:cNvSpPr>
            <a:spLocks noGrp="1"/>
          </p:cNvSpPr>
          <p:nvPr>
            <p:ph type="title"/>
          </p:nvPr>
        </p:nvSpPr>
        <p:spPr>
          <a:xfrm>
            <a:off x="967360" y="421743"/>
            <a:ext cx="9692640" cy="1325562"/>
          </a:xfrm>
        </p:spPr>
        <p:txBody>
          <a:bodyPr>
            <a:normAutofit fontScale="90000"/>
          </a:bodyPr>
          <a:lstStyle/>
          <a:p>
            <a:pPr algn="ctr"/>
            <a:r>
              <a:rPr lang="en-US" sz="4400" dirty="0"/>
              <a:t>PROOF OF CONCEPT – SKETCH OF Automatic Hand Sanitizer Dispenser</a:t>
            </a:r>
            <a:endParaRPr lang="en-GB" dirty="0"/>
          </a:p>
        </p:txBody>
      </p:sp>
      <p:pic>
        <p:nvPicPr>
          <p:cNvPr id="5" name="Content Placeholder 4">
            <a:extLst>
              <a:ext uri="{FF2B5EF4-FFF2-40B4-BE49-F238E27FC236}">
                <a16:creationId xmlns:a16="http://schemas.microsoft.com/office/drawing/2014/main" id="{AB78C7C8-3AC6-0F99-844E-6265727409A5}"/>
              </a:ext>
            </a:extLst>
          </p:cNvPr>
          <p:cNvPicPr>
            <a:picLocks noGrp="1" noChangeAspect="1"/>
          </p:cNvPicPr>
          <p:nvPr>
            <p:ph idx="1"/>
          </p:nvPr>
        </p:nvPicPr>
        <p:blipFill>
          <a:blip r:embed="rId2"/>
          <a:stretch>
            <a:fillRect/>
          </a:stretch>
        </p:blipFill>
        <p:spPr>
          <a:xfrm>
            <a:off x="1193757" y="2230016"/>
            <a:ext cx="9239846" cy="3368821"/>
          </a:xfrm>
        </p:spPr>
      </p:pic>
    </p:spTree>
    <p:extLst>
      <p:ext uri="{BB962C8B-B14F-4D97-AF65-F5344CB8AC3E}">
        <p14:creationId xmlns:p14="http://schemas.microsoft.com/office/powerpoint/2010/main" val="242426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0232-303F-B578-BA96-2E74E2C01C1B}"/>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EE66A8E2-F1AB-A3D5-5B34-2843CE07DE81}"/>
              </a:ext>
            </a:extLst>
          </p:cNvPr>
          <p:cNvSpPr>
            <a:spLocks noGrp="1"/>
          </p:cNvSpPr>
          <p:nvPr>
            <p:ph idx="1"/>
          </p:nvPr>
        </p:nvSpPr>
        <p:spPr/>
        <p:txBody>
          <a:bodyPr/>
          <a:lstStyle/>
          <a:p>
            <a:r>
              <a:rPr lang="en-GB" b="0" i="0" dirty="0">
                <a:effectLst/>
                <a:latin typeface="Century Schoolbook (Headings)"/>
              </a:rPr>
              <a:t>An attendance marking system is a tool that is used to track and record the attendance of individuals in a specific space or location. This can be done through the use of various technologies, such as touchless scanners, RFID badges, or other methods. The system typically records the time and date of an individual's attendance, and can provide reports and analysis on attendance patterns and trends. In some cases, an attendance marking system may be integrated with other systems, such as payroll or time management software, to provide additional functionality and convenience. Overall, an attendance marking system can help organizations and institutions to better manage attendance and ensure that individuals are present when they are needed..</a:t>
            </a:r>
            <a:endParaRPr lang="en-GB" dirty="0">
              <a:latin typeface="Century Schoolbook (Headings)"/>
            </a:endParaRPr>
          </a:p>
        </p:txBody>
      </p:sp>
    </p:spTree>
    <p:extLst>
      <p:ext uri="{BB962C8B-B14F-4D97-AF65-F5344CB8AC3E}">
        <p14:creationId xmlns:p14="http://schemas.microsoft.com/office/powerpoint/2010/main" val="45306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ow to Use Open-Ended Survey Questions +25 Examples | SurveyLegend">
            <a:extLst>
              <a:ext uri="{FF2B5EF4-FFF2-40B4-BE49-F238E27FC236}">
                <a16:creationId xmlns:a16="http://schemas.microsoft.com/office/drawing/2014/main" id="{89B3C6BC-4812-8684-B4D0-5F74462CC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461" y="1599408"/>
            <a:ext cx="8128238" cy="474147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79EB4D0-2D65-298C-2A9B-9737B596140E}"/>
              </a:ext>
            </a:extLst>
          </p:cNvPr>
          <p:cNvSpPr>
            <a:spLocks noGrp="1"/>
          </p:cNvSpPr>
          <p:nvPr>
            <p:ph type="title"/>
          </p:nvPr>
        </p:nvSpPr>
        <p:spPr>
          <a:xfrm>
            <a:off x="1075260" y="255185"/>
            <a:ext cx="9692640" cy="1325562"/>
          </a:xfrm>
        </p:spPr>
        <p:txBody>
          <a:bodyPr>
            <a:normAutofit/>
          </a:bodyPr>
          <a:lstStyle/>
          <a:p>
            <a:r>
              <a:rPr lang="en-US" sz="5400" dirty="0"/>
              <a:t>Questions..?</a:t>
            </a:r>
            <a:endParaRPr lang="en-GB" sz="5400" dirty="0"/>
          </a:p>
        </p:txBody>
      </p:sp>
    </p:spTree>
    <p:extLst>
      <p:ext uri="{BB962C8B-B14F-4D97-AF65-F5344CB8AC3E}">
        <p14:creationId xmlns:p14="http://schemas.microsoft.com/office/powerpoint/2010/main" val="41804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385,714 Thank You Images, Stock Photos &amp; Vectors | Shutterstock">
            <a:extLst>
              <a:ext uri="{FF2B5EF4-FFF2-40B4-BE49-F238E27FC236}">
                <a16:creationId xmlns:a16="http://schemas.microsoft.com/office/drawing/2014/main" id="{52EAC555-B9CD-304E-CD3C-0F8EB87E7A9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4490" b="23586"/>
          <a:stretch/>
        </p:blipFill>
        <p:spPr bwMode="auto">
          <a:xfrm>
            <a:off x="2618028" y="2355979"/>
            <a:ext cx="6955943" cy="2146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44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E587-3331-B28E-C4AD-1360BF20EC16}"/>
              </a:ext>
            </a:extLst>
          </p:cNvPr>
          <p:cNvSpPr>
            <a:spLocks noGrp="1"/>
          </p:cNvSpPr>
          <p:nvPr>
            <p:ph type="title"/>
          </p:nvPr>
        </p:nvSpPr>
        <p:spPr>
          <a:xfrm>
            <a:off x="838200" y="1231"/>
            <a:ext cx="9692640" cy="1325562"/>
          </a:xfrm>
        </p:spPr>
        <p:txBody>
          <a:bodyPr>
            <a:normAutofit/>
          </a:bodyPr>
          <a:lstStyle/>
          <a:p>
            <a:r>
              <a:rPr lang="en-US" sz="4800" dirty="0"/>
              <a:t>INTRODUCTION</a:t>
            </a:r>
            <a:endParaRPr lang="en-GB" sz="4800" dirty="0"/>
          </a:p>
        </p:txBody>
      </p:sp>
      <p:sp>
        <p:nvSpPr>
          <p:cNvPr id="3" name="Content Placeholder 2">
            <a:extLst>
              <a:ext uri="{FF2B5EF4-FFF2-40B4-BE49-F238E27FC236}">
                <a16:creationId xmlns:a16="http://schemas.microsoft.com/office/drawing/2014/main" id="{07D0AAAC-89DD-EE3C-310C-B904991FC7E4}"/>
              </a:ext>
            </a:extLst>
          </p:cNvPr>
          <p:cNvSpPr>
            <a:spLocks noGrp="1"/>
          </p:cNvSpPr>
          <p:nvPr>
            <p:ph idx="1"/>
          </p:nvPr>
        </p:nvSpPr>
        <p:spPr>
          <a:xfrm>
            <a:off x="838200" y="1690688"/>
            <a:ext cx="10515600" cy="4802187"/>
          </a:xfrm>
        </p:spPr>
        <p:txBody>
          <a:bodyPr>
            <a:normAutofit/>
          </a:bodyPr>
          <a:lstStyle/>
          <a:p>
            <a:r>
              <a:rPr lang="en-GB" sz="2400" dirty="0"/>
              <a:t>The idea is to create an automatic attendance system with </a:t>
            </a:r>
            <a:r>
              <a:rPr lang="en-GB" sz="2400" dirty="0" err="1"/>
              <a:t>loT</a:t>
            </a:r>
            <a:r>
              <a:rPr lang="en-GB" sz="2400" dirty="0"/>
              <a:t> using RFID.</a:t>
            </a:r>
          </a:p>
          <a:p>
            <a:r>
              <a:rPr lang="en-GB" sz="2400" dirty="0"/>
              <a:t>to track and manage real-time student attendance</a:t>
            </a:r>
          </a:p>
          <a:p>
            <a:r>
              <a:rPr lang="en-GB" sz="2400" dirty="0"/>
              <a:t>By flashing their student card at the RFID reader, a system that can automatically record students' attendance can update a Google Sheet with that information.</a:t>
            </a:r>
          </a:p>
          <a:p>
            <a:r>
              <a:rPr lang="en-GB" sz="2400" dirty="0"/>
              <a:t>A passive RFID radio-frequency identification (RFID) tag is attached to the student ID card, which is then compared to the database.</a:t>
            </a:r>
          </a:p>
          <a:p>
            <a:r>
              <a:rPr lang="en-GB" sz="2400" dirty="0"/>
              <a:t> </a:t>
            </a:r>
            <a:r>
              <a:rPr lang="en-GB" sz="2400" dirty="0" err="1"/>
              <a:t>loT</a:t>
            </a:r>
            <a:r>
              <a:rPr lang="en-GB" sz="2400" dirty="0"/>
              <a:t> enables "things (objects)" to be sensed and controlled remotely across the Internet</a:t>
            </a:r>
          </a:p>
        </p:txBody>
      </p:sp>
    </p:spTree>
    <p:extLst>
      <p:ext uri="{BB962C8B-B14F-4D97-AF65-F5344CB8AC3E}">
        <p14:creationId xmlns:p14="http://schemas.microsoft.com/office/powerpoint/2010/main" val="19726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1A8F-264D-08C8-A187-A659121D1C0D}"/>
              </a:ext>
            </a:extLst>
          </p:cNvPr>
          <p:cNvSpPr>
            <a:spLocks noGrp="1"/>
          </p:cNvSpPr>
          <p:nvPr>
            <p:ph type="title"/>
          </p:nvPr>
        </p:nvSpPr>
        <p:spPr>
          <a:xfrm>
            <a:off x="1249680" y="337769"/>
            <a:ext cx="9692640" cy="1325562"/>
          </a:xfrm>
        </p:spPr>
        <p:txBody>
          <a:bodyPr>
            <a:normAutofit/>
          </a:bodyPr>
          <a:lstStyle/>
          <a:p>
            <a:r>
              <a:rPr lang="en-GB" sz="4800" dirty="0"/>
              <a:t>Problem </a:t>
            </a:r>
          </a:p>
        </p:txBody>
      </p:sp>
      <p:sp>
        <p:nvSpPr>
          <p:cNvPr id="3" name="Content Placeholder 2">
            <a:extLst>
              <a:ext uri="{FF2B5EF4-FFF2-40B4-BE49-F238E27FC236}">
                <a16:creationId xmlns:a16="http://schemas.microsoft.com/office/drawing/2014/main" id="{48507AEC-014E-1E41-F454-D5504B94D7E9}"/>
              </a:ext>
            </a:extLst>
          </p:cNvPr>
          <p:cNvSpPr>
            <a:spLocks noGrp="1"/>
          </p:cNvSpPr>
          <p:nvPr>
            <p:ph idx="1"/>
          </p:nvPr>
        </p:nvSpPr>
        <p:spPr>
          <a:xfrm>
            <a:off x="1261872" y="1828800"/>
            <a:ext cx="8595360" cy="4691431"/>
          </a:xfrm>
        </p:spPr>
        <p:txBody>
          <a:bodyPr>
            <a:normAutofit/>
          </a:bodyPr>
          <a:lstStyle/>
          <a:p>
            <a:r>
              <a:rPr lang="en-GB" sz="2400" dirty="0"/>
              <a:t>It is a safe method with covid-19 situation</a:t>
            </a:r>
          </a:p>
          <a:p>
            <a:r>
              <a:rPr lang="en-GB" sz="2400" dirty="0"/>
              <a:t>For the students, finding and signing their name on the attendance sheet takes time and is inefficient.</a:t>
            </a:r>
          </a:p>
          <a:p>
            <a:r>
              <a:rPr lang="en-GB" sz="2400" dirty="0"/>
              <a:t>Some students may have purposefully or accidentally signed the name of another student, and the attendance record may got lost</a:t>
            </a:r>
          </a:p>
          <a:p>
            <a:r>
              <a:rPr lang="en-GB" sz="2400" dirty="0"/>
              <a:t>Our recent attendance is not systematic as missing out the student name and false attendance record</a:t>
            </a:r>
          </a:p>
        </p:txBody>
      </p:sp>
    </p:spTree>
    <p:extLst>
      <p:ext uri="{BB962C8B-B14F-4D97-AF65-F5344CB8AC3E}">
        <p14:creationId xmlns:p14="http://schemas.microsoft.com/office/powerpoint/2010/main" val="28576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8EBD-F3B7-5598-3CF6-763C556A6078}"/>
              </a:ext>
            </a:extLst>
          </p:cNvPr>
          <p:cNvSpPr>
            <a:spLocks noGrp="1"/>
          </p:cNvSpPr>
          <p:nvPr>
            <p:ph type="title"/>
          </p:nvPr>
        </p:nvSpPr>
        <p:spPr/>
        <p:txBody>
          <a:bodyPr>
            <a:normAutofit/>
          </a:bodyPr>
          <a:lstStyle/>
          <a:p>
            <a:r>
              <a:rPr lang="en-GB" sz="4800" dirty="0"/>
              <a:t>Objectives</a:t>
            </a:r>
          </a:p>
        </p:txBody>
      </p:sp>
      <p:sp>
        <p:nvSpPr>
          <p:cNvPr id="3" name="Content Placeholder 2">
            <a:extLst>
              <a:ext uri="{FF2B5EF4-FFF2-40B4-BE49-F238E27FC236}">
                <a16:creationId xmlns:a16="http://schemas.microsoft.com/office/drawing/2014/main" id="{D1181D63-2A6B-1437-92A1-DAF11627C472}"/>
              </a:ext>
            </a:extLst>
          </p:cNvPr>
          <p:cNvSpPr>
            <a:spLocks noGrp="1"/>
          </p:cNvSpPr>
          <p:nvPr>
            <p:ph idx="1"/>
          </p:nvPr>
        </p:nvSpPr>
        <p:spPr/>
        <p:txBody>
          <a:bodyPr>
            <a:normAutofit/>
          </a:bodyPr>
          <a:lstStyle/>
          <a:p>
            <a:pPr marL="0" indent="0">
              <a:buNone/>
            </a:pPr>
            <a:r>
              <a:rPr lang="en-GB" sz="2400" dirty="0"/>
              <a:t>The RFID-based </a:t>
            </a:r>
            <a:r>
              <a:rPr lang="en-GB" sz="2400" dirty="0" err="1"/>
              <a:t>LoT</a:t>
            </a:r>
            <a:r>
              <a:rPr lang="en-GB" sz="2400" dirty="0"/>
              <a:t> Attendance System was created to achieve some of the following objectives:</a:t>
            </a:r>
          </a:p>
          <a:p>
            <a:r>
              <a:rPr lang="en-GB" sz="2400" dirty="0"/>
              <a:t>To study the problem of current system in the proposed system </a:t>
            </a:r>
          </a:p>
          <a:p>
            <a:r>
              <a:rPr lang="en-GB" sz="2400" dirty="0"/>
              <a:t>To develop a real time attendance system using RFID in </a:t>
            </a:r>
            <a:r>
              <a:rPr lang="en-GB" sz="2400" dirty="0" err="1"/>
              <a:t>loT</a:t>
            </a:r>
            <a:r>
              <a:rPr lang="en-GB" sz="2400" dirty="0"/>
              <a:t> with some covid-19 </a:t>
            </a:r>
            <a:r>
              <a:rPr lang="en-GB" sz="2400" dirty="0" err="1"/>
              <a:t>regulatins</a:t>
            </a:r>
            <a:r>
              <a:rPr lang="en-GB" sz="2400" dirty="0"/>
              <a:t>.</a:t>
            </a:r>
          </a:p>
          <a:p>
            <a:r>
              <a:rPr lang="en-GB" sz="2400" dirty="0"/>
              <a:t>To test the functionality on how the system works</a:t>
            </a:r>
          </a:p>
        </p:txBody>
      </p:sp>
    </p:spTree>
    <p:extLst>
      <p:ext uri="{BB962C8B-B14F-4D97-AF65-F5344CB8AC3E}">
        <p14:creationId xmlns:p14="http://schemas.microsoft.com/office/powerpoint/2010/main" val="388068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usiness Zoom Virtual Background Template | PosterMyWall">
            <a:extLst>
              <a:ext uri="{FF2B5EF4-FFF2-40B4-BE49-F238E27FC236}">
                <a16:creationId xmlns:a16="http://schemas.microsoft.com/office/drawing/2014/main" id="{54DCEDBD-6CC7-6E6F-AFE6-9C73AD557FFF}"/>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sharpenSoften amount="-500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1"/>
            <a:ext cx="1128071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0A0A280-9FC7-8DEA-2A16-315C0968866F}"/>
              </a:ext>
            </a:extLst>
          </p:cNvPr>
          <p:cNvSpPr txBox="1">
            <a:spLocks/>
          </p:cNvSpPr>
          <p:nvPr/>
        </p:nvSpPr>
        <p:spPr>
          <a:xfrm>
            <a:off x="2729764" y="2098773"/>
            <a:ext cx="6732472" cy="1451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800" b="1" dirty="0"/>
              <a:t>PROCESS MODEL</a:t>
            </a:r>
            <a:endParaRPr lang="en-GB" sz="4800" b="1" dirty="0"/>
          </a:p>
        </p:txBody>
      </p:sp>
    </p:spTree>
    <p:extLst>
      <p:ext uri="{BB962C8B-B14F-4D97-AF65-F5344CB8AC3E}">
        <p14:creationId xmlns:p14="http://schemas.microsoft.com/office/powerpoint/2010/main" val="369275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0447-E8BB-F22C-02C9-99474AE4E5A9}"/>
              </a:ext>
            </a:extLst>
          </p:cNvPr>
          <p:cNvSpPr>
            <a:spLocks noGrp="1"/>
          </p:cNvSpPr>
          <p:nvPr>
            <p:ph type="title"/>
          </p:nvPr>
        </p:nvSpPr>
        <p:spPr>
          <a:xfrm>
            <a:off x="942299" y="113122"/>
            <a:ext cx="10021451" cy="1325562"/>
          </a:xfrm>
        </p:spPr>
        <p:txBody>
          <a:bodyPr/>
          <a:lstStyle/>
          <a:p>
            <a:r>
              <a:rPr lang="en-US" dirty="0"/>
              <a:t>FRAMEWORK SYSTEM OVERVIEW</a:t>
            </a:r>
            <a:endParaRPr lang="en-GB" dirty="0"/>
          </a:p>
        </p:txBody>
      </p:sp>
      <p:pic>
        <p:nvPicPr>
          <p:cNvPr id="5" name="Picture 4" descr="Security Access Using RFID Reader - Arduino Project Hub">
            <a:extLst>
              <a:ext uri="{FF2B5EF4-FFF2-40B4-BE49-F238E27FC236}">
                <a16:creationId xmlns:a16="http://schemas.microsoft.com/office/drawing/2014/main" id="{46A15B79-7C83-0F79-DF7E-AEC781A5E57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45358"/>
          <a:stretch/>
        </p:blipFill>
        <p:spPr bwMode="auto">
          <a:xfrm>
            <a:off x="1146284" y="1942245"/>
            <a:ext cx="2360295" cy="159258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DEB09AA-EB88-7E22-4301-F0AECAE71D90}"/>
              </a:ext>
            </a:extLst>
          </p:cNvPr>
          <p:cNvSpPr txBox="1"/>
          <p:nvPr/>
        </p:nvSpPr>
        <p:spPr>
          <a:xfrm>
            <a:off x="1632857" y="3534825"/>
            <a:ext cx="1950098" cy="369332"/>
          </a:xfrm>
          <a:prstGeom prst="rect">
            <a:avLst/>
          </a:prstGeom>
          <a:noFill/>
        </p:spPr>
        <p:txBody>
          <a:bodyPr wrap="square" rtlCol="0">
            <a:spAutoFit/>
          </a:bodyPr>
          <a:lstStyle/>
          <a:p>
            <a:r>
              <a:rPr lang="en-US" dirty="0"/>
              <a:t>RFID Reader</a:t>
            </a:r>
            <a:endParaRPr lang="en-GB" dirty="0"/>
          </a:p>
        </p:txBody>
      </p:sp>
      <p:pic>
        <p:nvPicPr>
          <p:cNvPr id="7" name="Picture 6" descr="Amazon.com: HiLetgo 1PC ESP8266 NodeMCU CP2102 ESP-12E Development Board  Open Source Serial Module Works Great for Arduino IDE/Micropython (Small) :  Electronics">
            <a:extLst>
              <a:ext uri="{FF2B5EF4-FFF2-40B4-BE49-F238E27FC236}">
                <a16:creationId xmlns:a16="http://schemas.microsoft.com/office/drawing/2014/main" id="{73514A85-74C7-9A56-440E-7E8937C7FF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1106" y="1822348"/>
            <a:ext cx="1963838" cy="1897142"/>
          </a:xfrm>
          <a:prstGeom prst="rect">
            <a:avLst/>
          </a:prstGeom>
          <a:noFill/>
          <a:ln>
            <a:noFill/>
          </a:ln>
        </p:spPr>
      </p:pic>
      <p:sp>
        <p:nvSpPr>
          <p:cNvPr id="8" name="TextBox 7">
            <a:extLst>
              <a:ext uri="{FF2B5EF4-FFF2-40B4-BE49-F238E27FC236}">
                <a16:creationId xmlns:a16="http://schemas.microsoft.com/office/drawing/2014/main" id="{477E439A-DD8C-28CE-38DC-8148EA98620D}"/>
              </a:ext>
            </a:extLst>
          </p:cNvPr>
          <p:cNvSpPr txBox="1"/>
          <p:nvPr/>
        </p:nvSpPr>
        <p:spPr>
          <a:xfrm>
            <a:off x="8845989" y="3332433"/>
            <a:ext cx="1950098" cy="646331"/>
          </a:xfrm>
          <a:prstGeom prst="rect">
            <a:avLst/>
          </a:prstGeom>
          <a:noFill/>
        </p:spPr>
        <p:txBody>
          <a:bodyPr wrap="square" rtlCol="0">
            <a:spAutoFit/>
          </a:bodyPr>
          <a:lstStyle/>
          <a:p>
            <a:r>
              <a:rPr lang="en-US" dirty="0"/>
              <a:t>Connecting to Wi-Fi</a:t>
            </a:r>
            <a:endParaRPr lang="en-GB" dirty="0"/>
          </a:p>
        </p:txBody>
      </p:sp>
      <p:sp>
        <p:nvSpPr>
          <p:cNvPr id="9" name="TextBox 8">
            <a:extLst>
              <a:ext uri="{FF2B5EF4-FFF2-40B4-BE49-F238E27FC236}">
                <a16:creationId xmlns:a16="http://schemas.microsoft.com/office/drawing/2014/main" id="{326C4604-1C99-BA78-7A9C-7806B39DA9E3}"/>
              </a:ext>
            </a:extLst>
          </p:cNvPr>
          <p:cNvSpPr txBox="1"/>
          <p:nvPr/>
        </p:nvSpPr>
        <p:spPr>
          <a:xfrm>
            <a:off x="5181327" y="3602020"/>
            <a:ext cx="1950098" cy="646331"/>
          </a:xfrm>
          <a:prstGeom prst="rect">
            <a:avLst/>
          </a:prstGeom>
          <a:noFill/>
        </p:spPr>
        <p:txBody>
          <a:bodyPr wrap="square" rtlCol="0">
            <a:spAutoFit/>
          </a:bodyPr>
          <a:lstStyle/>
          <a:p>
            <a:r>
              <a:rPr lang="en-US" dirty="0"/>
              <a:t>ESP8266 </a:t>
            </a:r>
          </a:p>
          <a:p>
            <a:r>
              <a:rPr lang="en-US" dirty="0"/>
              <a:t>(IoT Board)</a:t>
            </a:r>
          </a:p>
        </p:txBody>
      </p:sp>
      <p:pic>
        <p:nvPicPr>
          <p:cNvPr id="10" name="Picture 9">
            <a:extLst>
              <a:ext uri="{FF2B5EF4-FFF2-40B4-BE49-F238E27FC236}">
                <a16:creationId xmlns:a16="http://schemas.microsoft.com/office/drawing/2014/main" id="{7C486B4F-39EF-F7C1-0948-6E5806BAC3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81342" y="2110331"/>
            <a:ext cx="1743710" cy="1173480"/>
          </a:xfrm>
          <a:prstGeom prst="rect">
            <a:avLst/>
          </a:prstGeom>
          <a:noFill/>
          <a:ln>
            <a:noFill/>
          </a:ln>
        </p:spPr>
      </p:pic>
      <p:pic>
        <p:nvPicPr>
          <p:cNvPr id="11" name="Picture 10" descr="What is Google Sheets?">
            <a:extLst>
              <a:ext uri="{FF2B5EF4-FFF2-40B4-BE49-F238E27FC236}">
                <a16:creationId xmlns:a16="http://schemas.microsoft.com/office/drawing/2014/main" id="{A1C47EDD-A685-336A-91AF-5F9A6D8EBDA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1402" y="4886105"/>
            <a:ext cx="1278890" cy="1188720"/>
          </a:xfrm>
          <a:prstGeom prst="rect">
            <a:avLst/>
          </a:prstGeom>
          <a:noFill/>
          <a:ln>
            <a:noFill/>
          </a:ln>
        </p:spPr>
      </p:pic>
      <p:sp>
        <p:nvSpPr>
          <p:cNvPr id="12" name="TextBox 11">
            <a:extLst>
              <a:ext uri="{FF2B5EF4-FFF2-40B4-BE49-F238E27FC236}">
                <a16:creationId xmlns:a16="http://schemas.microsoft.com/office/drawing/2014/main" id="{6478A278-F37B-96AA-A202-5E473C21337B}"/>
              </a:ext>
            </a:extLst>
          </p:cNvPr>
          <p:cNvSpPr txBox="1"/>
          <p:nvPr/>
        </p:nvSpPr>
        <p:spPr>
          <a:xfrm>
            <a:off x="9147249" y="5602550"/>
            <a:ext cx="1950098" cy="646331"/>
          </a:xfrm>
          <a:prstGeom prst="rect">
            <a:avLst/>
          </a:prstGeom>
          <a:noFill/>
        </p:spPr>
        <p:txBody>
          <a:bodyPr wrap="square" rtlCol="0">
            <a:spAutoFit/>
          </a:bodyPr>
          <a:lstStyle/>
          <a:p>
            <a:r>
              <a:rPr lang="en-US" dirty="0"/>
              <a:t>Internet - Google Sheet </a:t>
            </a:r>
            <a:endParaRPr lang="en-GB" dirty="0"/>
          </a:p>
        </p:txBody>
      </p:sp>
      <p:pic>
        <p:nvPicPr>
          <p:cNvPr id="13" name="Picture 12">
            <a:extLst>
              <a:ext uri="{FF2B5EF4-FFF2-40B4-BE49-F238E27FC236}">
                <a16:creationId xmlns:a16="http://schemas.microsoft.com/office/drawing/2014/main" id="{305125F0-4643-98E7-C044-36899C85AF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9348" y="4660491"/>
            <a:ext cx="2521527" cy="1188720"/>
          </a:xfrm>
          <a:prstGeom prst="rect">
            <a:avLst/>
          </a:prstGeom>
        </p:spPr>
      </p:pic>
      <p:sp>
        <p:nvSpPr>
          <p:cNvPr id="14" name="TextBox 13">
            <a:extLst>
              <a:ext uri="{FF2B5EF4-FFF2-40B4-BE49-F238E27FC236}">
                <a16:creationId xmlns:a16="http://schemas.microsoft.com/office/drawing/2014/main" id="{B972E37E-10DD-3404-9AB3-3B7DA7AF8646}"/>
              </a:ext>
            </a:extLst>
          </p:cNvPr>
          <p:cNvSpPr txBox="1"/>
          <p:nvPr/>
        </p:nvSpPr>
        <p:spPr>
          <a:xfrm>
            <a:off x="3935703" y="5989501"/>
            <a:ext cx="4320593" cy="369332"/>
          </a:xfrm>
          <a:prstGeom prst="rect">
            <a:avLst/>
          </a:prstGeom>
          <a:noFill/>
        </p:spPr>
        <p:txBody>
          <a:bodyPr wrap="square" rtlCol="0">
            <a:spAutoFit/>
          </a:bodyPr>
          <a:lstStyle/>
          <a:p>
            <a:r>
              <a:rPr lang="en-US" dirty="0"/>
              <a:t>Marking in Google Sheet</a:t>
            </a:r>
            <a:endParaRPr lang="en-GB" dirty="0"/>
          </a:p>
        </p:txBody>
      </p:sp>
      <p:sp>
        <p:nvSpPr>
          <p:cNvPr id="15" name="Arrow: Right 14">
            <a:extLst>
              <a:ext uri="{FF2B5EF4-FFF2-40B4-BE49-F238E27FC236}">
                <a16:creationId xmlns:a16="http://schemas.microsoft.com/office/drawing/2014/main" id="{B80C8C79-D7CD-43D8-95D6-8008560A3E3B}"/>
              </a:ext>
            </a:extLst>
          </p:cNvPr>
          <p:cNvSpPr/>
          <p:nvPr/>
        </p:nvSpPr>
        <p:spPr>
          <a:xfrm>
            <a:off x="3352290" y="2855529"/>
            <a:ext cx="715688" cy="25663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FBC6737C-E98D-A4F2-67A8-EAA8B4F3A6D3}"/>
              </a:ext>
            </a:extLst>
          </p:cNvPr>
          <p:cNvSpPr/>
          <p:nvPr/>
        </p:nvSpPr>
        <p:spPr>
          <a:xfrm>
            <a:off x="7220895" y="2907411"/>
            <a:ext cx="715688" cy="25663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86DAC8FF-D6A2-51CE-5D16-EB13F50112A1}"/>
              </a:ext>
            </a:extLst>
          </p:cNvPr>
          <p:cNvSpPr/>
          <p:nvPr/>
        </p:nvSpPr>
        <p:spPr>
          <a:xfrm rot="8075360">
            <a:off x="8789405" y="4496776"/>
            <a:ext cx="715688" cy="25663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21E070EC-AC49-FBE7-F8D9-D71A0DF34D52}"/>
              </a:ext>
            </a:extLst>
          </p:cNvPr>
          <p:cNvSpPr/>
          <p:nvPr/>
        </p:nvSpPr>
        <p:spPr>
          <a:xfrm rot="10800000">
            <a:off x="6714964" y="5591646"/>
            <a:ext cx="715688" cy="25663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a:p>
        </p:txBody>
      </p:sp>
      <p:pic>
        <p:nvPicPr>
          <p:cNvPr id="19" name="Picture 18" descr="Lupe Hernandez and the Invention of Hand Sanitizer | Lemelson Center for  the Study of Invention and Innovation">
            <a:extLst>
              <a:ext uri="{FF2B5EF4-FFF2-40B4-BE49-F238E27FC236}">
                <a16:creationId xmlns:a16="http://schemas.microsoft.com/office/drawing/2014/main" id="{4E2AA777-ED77-B214-1002-1BEDC334D0D6}"/>
              </a:ext>
            </a:extLst>
          </p:cNvPr>
          <p:cNvPicPr>
            <a:picLocks noChangeAspect="1"/>
          </p:cNvPicPr>
          <p:nvPr/>
        </p:nvPicPr>
        <p:blipFill rotWithShape="1">
          <a:blip r:embed="rId8">
            <a:extLst>
              <a:ext uri="{28A0092B-C50C-407E-A947-70E740481C1C}">
                <a14:useLocalDpi xmlns:a14="http://schemas.microsoft.com/office/drawing/2010/main" val="0"/>
              </a:ext>
            </a:extLst>
          </a:blip>
          <a:srcRect l="16618" r="14247"/>
          <a:stretch/>
        </p:blipFill>
        <p:spPr bwMode="auto">
          <a:xfrm>
            <a:off x="699167" y="4280171"/>
            <a:ext cx="1867380" cy="1231453"/>
          </a:xfrm>
          <a:prstGeom prst="rect">
            <a:avLst/>
          </a:prstGeom>
          <a:noFill/>
          <a:ln>
            <a:noFill/>
          </a:ln>
          <a:extLst>
            <a:ext uri="{53640926-AAD7-44D8-BBD7-CCE9431645EC}">
              <a14:shadowObscured xmlns:a14="http://schemas.microsoft.com/office/drawing/2010/main"/>
            </a:ext>
          </a:extLst>
        </p:spPr>
      </p:pic>
      <p:sp>
        <p:nvSpPr>
          <p:cNvPr id="20" name="TextBox 19">
            <a:extLst>
              <a:ext uri="{FF2B5EF4-FFF2-40B4-BE49-F238E27FC236}">
                <a16:creationId xmlns:a16="http://schemas.microsoft.com/office/drawing/2014/main" id="{95D79AF6-6EF7-A4E1-C7A8-13AB270970CD}"/>
              </a:ext>
            </a:extLst>
          </p:cNvPr>
          <p:cNvSpPr txBox="1"/>
          <p:nvPr/>
        </p:nvSpPr>
        <p:spPr>
          <a:xfrm>
            <a:off x="-348798" y="5435006"/>
            <a:ext cx="4320593" cy="369332"/>
          </a:xfrm>
          <a:prstGeom prst="rect">
            <a:avLst/>
          </a:prstGeom>
          <a:noFill/>
        </p:spPr>
        <p:txBody>
          <a:bodyPr wrap="square" rtlCol="0">
            <a:spAutoFit/>
          </a:bodyPr>
          <a:lstStyle/>
          <a:p>
            <a:pPr algn="ctr"/>
            <a:r>
              <a:rPr lang="en-GB" dirty="0"/>
              <a:t>Sanitizing hands</a:t>
            </a:r>
            <a:r>
              <a:rPr lang="en-US" dirty="0"/>
              <a:t> </a:t>
            </a:r>
          </a:p>
        </p:txBody>
      </p:sp>
    </p:spTree>
    <p:extLst>
      <p:ext uri="{BB962C8B-B14F-4D97-AF65-F5344CB8AC3E}">
        <p14:creationId xmlns:p14="http://schemas.microsoft.com/office/powerpoint/2010/main" val="18097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9" grpId="0"/>
      <p:bldP spid="12" grpId="0"/>
      <p:bldP spid="14" grpId="0"/>
      <p:bldP spid="15" grpId="0" animBg="1"/>
      <p:bldP spid="16" grpId="0" animBg="1"/>
      <p:bldP spid="17" grpId="0" animBg="1"/>
      <p:bldP spid="18"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B1F3-2427-A864-8E14-BD2EADA543B6}"/>
              </a:ext>
            </a:extLst>
          </p:cNvPr>
          <p:cNvSpPr>
            <a:spLocks noGrp="1"/>
          </p:cNvSpPr>
          <p:nvPr>
            <p:ph type="title"/>
          </p:nvPr>
        </p:nvSpPr>
        <p:spPr>
          <a:xfrm>
            <a:off x="713105" y="139652"/>
            <a:ext cx="9692640" cy="1325562"/>
          </a:xfrm>
        </p:spPr>
        <p:txBody>
          <a:bodyPr/>
          <a:lstStyle/>
          <a:p>
            <a:pPr algn="ctr"/>
            <a:r>
              <a:rPr lang="en-US" dirty="0"/>
              <a:t>DATA SHEET FOR ATTENDENCE</a:t>
            </a:r>
            <a:endParaRPr lang="en-GB" dirty="0"/>
          </a:p>
        </p:txBody>
      </p:sp>
      <p:pic>
        <p:nvPicPr>
          <p:cNvPr id="4" name="Content Placeholder 3">
            <a:extLst>
              <a:ext uri="{FF2B5EF4-FFF2-40B4-BE49-F238E27FC236}">
                <a16:creationId xmlns:a16="http://schemas.microsoft.com/office/drawing/2014/main" id="{BC99C061-5935-D45C-6C5D-F62AAB7A3C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02" b="1213"/>
          <a:stretch/>
        </p:blipFill>
        <p:spPr>
          <a:xfrm>
            <a:off x="841312" y="1701798"/>
            <a:ext cx="9436226" cy="4353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1385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611E-C520-4028-B48D-D7067FBAC520}"/>
              </a:ext>
            </a:extLst>
          </p:cNvPr>
          <p:cNvSpPr>
            <a:spLocks noGrp="1"/>
          </p:cNvSpPr>
          <p:nvPr>
            <p:ph type="title"/>
          </p:nvPr>
        </p:nvSpPr>
        <p:spPr>
          <a:xfrm>
            <a:off x="1208452" y="2467640"/>
            <a:ext cx="9775096" cy="1325562"/>
          </a:xfrm>
        </p:spPr>
        <p:txBody>
          <a:bodyPr>
            <a:normAutofit/>
          </a:bodyPr>
          <a:lstStyle/>
          <a:p>
            <a:pPr algn="ctr"/>
            <a:r>
              <a:rPr lang="en-US" sz="4800" dirty="0"/>
              <a:t>PROOF OF CONCEPT</a:t>
            </a:r>
            <a:endParaRPr lang="en-GB" sz="4800" dirty="0"/>
          </a:p>
        </p:txBody>
      </p:sp>
      <p:pic>
        <p:nvPicPr>
          <p:cNvPr id="2050" name="Picture 2" descr="POC nedir? - Proof of Concept - CIO Update">
            <a:extLst>
              <a:ext uri="{FF2B5EF4-FFF2-40B4-BE49-F238E27FC236}">
                <a16:creationId xmlns:a16="http://schemas.microsoft.com/office/drawing/2014/main" id="{A9E6B321-53E5-7E72-958C-AC14C3E9F59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7653" r="17347"/>
          <a:stretch/>
        </p:blipFill>
        <p:spPr bwMode="auto">
          <a:xfrm>
            <a:off x="914400" y="719931"/>
            <a:ext cx="9144000" cy="541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19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763C-A747-5B50-E0C1-5960CA601368}"/>
              </a:ext>
            </a:extLst>
          </p:cNvPr>
          <p:cNvSpPr>
            <a:spLocks noGrp="1"/>
          </p:cNvSpPr>
          <p:nvPr>
            <p:ph type="title"/>
          </p:nvPr>
        </p:nvSpPr>
        <p:spPr>
          <a:xfrm>
            <a:off x="1249680" y="1541417"/>
            <a:ext cx="9692640" cy="1325562"/>
          </a:xfrm>
        </p:spPr>
        <p:txBody>
          <a:bodyPr/>
          <a:lstStyle/>
          <a:p>
            <a:pPr algn="ctr"/>
            <a:r>
              <a:rPr lang="en-GB" dirty="0"/>
              <a:t>ATTENDENCE MARKING SYSTEM</a:t>
            </a:r>
          </a:p>
        </p:txBody>
      </p:sp>
      <p:pic>
        <p:nvPicPr>
          <p:cNvPr id="5122" name="Picture 2" descr="Attendance Vector Art, Icons, and Graphics for Free Download">
            <a:extLst>
              <a:ext uri="{FF2B5EF4-FFF2-40B4-BE49-F238E27FC236}">
                <a16:creationId xmlns:a16="http://schemas.microsoft.com/office/drawing/2014/main" id="{78649225-EDAA-4C8D-B08B-F8E3D92E0D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268480" y="3044261"/>
            <a:ext cx="7655039" cy="300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26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222</TotalTime>
  <Words>589</Words>
  <Application>Microsoft Office PowerPoint</Application>
  <PresentationFormat>Widescreen</PresentationFormat>
  <Paragraphs>49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Schoolbook</vt:lpstr>
      <vt:lpstr>Century Schoolbook (Headings)</vt:lpstr>
      <vt:lpstr>Wingdings 2</vt:lpstr>
      <vt:lpstr>View</vt:lpstr>
      <vt:lpstr>PowerPoint Presentation</vt:lpstr>
      <vt:lpstr>INTRODUCTION</vt:lpstr>
      <vt:lpstr>Problem </vt:lpstr>
      <vt:lpstr>Objectives</vt:lpstr>
      <vt:lpstr>PowerPoint Presentation</vt:lpstr>
      <vt:lpstr>FRAMEWORK SYSTEM OVERVIEW</vt:lpstr>
      <vt:lpstr>DATA SHEET FOR ATTENDENCE</vt:lpstr>
      <vt:lpstr>PROOF OF CONCEPT</vt:lpstr>
      <vt:lpstr>ATTENDENCE MARKING SYSTEM</vt:lpstr>
      <vt:lpstr>What Is an RFID or How does it work?</vt:lpstr>
      <vt:lpstr>What’s RFID?</vt:lpstr>
      <vt:lpstr>PROOF OF CONCEPT – SKETCH OFATTENDENCE MARKING SYSTEM</vt:lpstr>
      <vt:lpstr>PowerPoint Presentation</vt:lpstr>
      <vt:lpstr>What Is is an IR sensor module</vt:lpstr>
      <vt:lpstr>PROOF OF CONCEPT – SKETCH OF Automatic Hand Sanitizer Dispenser</vt:lpstr>
      <vt:lpstr>Conclusion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ATTENDENCE MARKING SYSTEM With Automatic Hand Sanitizer Dispenser</dc:title>
  <dc:creator>Manilka Gunawardhana</dc:creator>
  <cp:lastModifiedBy>Manilka Gunawardhana</cp:lastModifiedBy>
  <cp:revision>3</cp:revision>
  <dcterms:created xsi:type="dcterms:W3CDTF">2022-12-13T21:29:01Z</dcterms:created>
  <dcterms:modified xsi:type="dcterms:W3CDTF">2022-12-14T05:56:57Z</dcterms:modified>
</cp:coreProperties>
</file>